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60" r:id="rId4"/>
    <p:sldId id="259" r:id="rId5"/>
    <p:sldId id="261" r:id="rId6"/>
    <p:sldId id="262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64" r:id="rId22"/>
    <p:sldId id="26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631C"/>
    <a:srgbClr val="DD5D2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78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Office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cat>
            <c:strRef>
              <c:f>'[Chart in Microsoft Office PowerPoint]Sheet1'!$A$14:$A$24</c:f>
              <c:strCache>
                <c:ptCount val="11"/>
                <c:pt idx="0">
                  <c:v>Culture-Rec</c:v>
                </c:pt>
                <c:pt idx="1">
                  <c:v>Social</c:v>
                </c:pt>
                <c:pt idx="2">
                  <c:v>Other</c:v>
                </c:pt>
                <c:pt idx="3">
                  <c:v>Health</c:v>
                </c:pt>
                <c:pt idx="4">
                  <c:v>Natural Environ</c:v>
                </c:pt>
                <c:pt idx="5">
                  <c:v>Learning</c:v>
                </c:pt>
                <c:pt idx="6">
                  <c:v>Transportation</c:v>
                </c:pt>
                <c:pt idx="7">
                  <c:v>Civic</c:v>
                </c:pt>
                <c:pt idx="8">
                  <c:v>Demographics (Age)</c:v>
                </c:pt>
                <c:pt idx="9">
                  <c:v>Built Environ</c:v>
                </c:pt>
                <c:pt idx="10">
                  <c:v>Economic</c:v>
                </c:pt>
              </c:strCache>
            </c:strRef>
          </c:cat>
          <c:val>
            <c:numRef>
              <c:f>'[Chart in Microsoft Office PowerPoint]Sheet1'!$B$14:$B$24</c:f>
              <c:numCache>
                <c:formatCode>General</c:formatCode>
                <c:ptCount val="11"/>
                <c:pt idx="0">
                  <c:v>22</c:v>
                </c:pt>
                <c:pt idx="1">
                  <c:v>19</c:v>
                </c:pt>
                <c:pt idx="2">
                  <c:v>15</c:v>
                </c:pt>
                <c:pt idx="3">
                  <c:v>13</c:v>
                </c:pt>
                <c:pt idx="4">
                  <c:v>11</c:v>
                </c:pt>
                <c:pt idx="5">
                  <c:v>6</c:v>
                </c:pt>
                <c:pt idx="6">
                  <c:v>5</c:v>
                </c:pt>
                <c:pt idx="7">
                  <c:v>4</c:v>
                </c:pt>
                <c:pt idx="8">
                  <c:v>3</c:v>
                </c:pt>
                <c:pt idx="9">
                  <c:v>3</c:v>
                </c:pt>
                <c:pt idx="10">
                  <c:v>1</c:v>
                </c:pt>
              </c:numCache>
            </c:numRef>
          </c:val>
        </c:ser>
        <c:axId val="51268992"/>
        <c:axId val="58144256"/>
      </c:barChart>
      <c:catAx>
        <c:axId val="51268992"/>
        <c:scaling>
          <c:orientation val="minMax"/>
        </c:scaling>
        <c:axPos val="b"/>
        <c:tickLblPos val="nextTo"/>
        <c:crossAx val="58144256"/>
        <c:crosses val="autoZero"/>
        <c:auto val="1"/>
        <c:lblAlgn val="ctr"/>
        <c:lblOffset val="100"/>
      </c:catAx>
      <c:valAx>
        <c:axId val="58144256"/>
        <c:scaling>
          <c:orientation val="minMax"/>
        </c:scaling>
        <c:axPos val="l"/>
        <c:majorGridlines/>
        <c:numFmt formatCode="General" sourceLinked="1"/>
        <c:tickLblPos val="nextTo"/>
        <c:crossAx val="51268992"/>
        <c:crosses val="autoZero"/>
        <c:crossBetween val="between"/>
      </c:valAx>
    </c:plotArea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75D66-1C24-46EE-960B-82D6994F7F8B}" type="datetimeFigureOut">
              <a:rPr lang="en-US" smtClean="0"/>
              <a:pPr/>
              <a:t>7/24/2012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88B2A-0CEC-4748-803F-35687437FC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88B2A-0CEC-4748-803F-35687437FC1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C6EE4F-22A1-4EE4-A113-5C18FB6A7E1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B2349C-F0C5-4147-98DF-D8819C34F274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35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“Life is Good” stories were gathered on video from people throughout Sarasota County: online invitations and in-person</a:t>
            </a:r>
          </a:p>
          <a:p>
            <a:pPr eaLnBrk="1" hangingPunct="1"/>
            <a:r>
              <a:rPr lang="en-US" smtClean="0"/>
              <a:t>	“Tell us a story about a moment you experienced here in Sarasota County when you thought to yourself, “Wow!  Life is 	GOOD here in Sarasota County!”  	</a:t>
            </a:r>
          </a:p>
          <a:p>
            <a:pPr eaLnBrk="1" hangingPunct="1"/>
            <a:r>
              <a:rPr lang="en-US" smtClean="0"/>
              <a:t>Stories were coded by domains of well-being</a:t>
            </a:r>
          </a:p>
          <a:p>
            <a:pPr eaLnBrk="1" hangingPunct="1"/>
            <a:r>
              <a:rPr lang="en-US" smtClean="0"/>
              <a:t>Story-teller home addresses have been mapped by census tract.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5C1994-FEE1-42BA-8241-8A7ED669BD1B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45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Through the stories that have been contributed, we have coded stories by quality of life indicators. The quality of life indicators that are referred to most often in stories (culture/</a:t>
            </a:r>
            <a:r>
              <a:rPr lang="en-US" dirty="0" err="1" smtClean="0"/>
              <a:t>rec</a:t>
            </a:r>
            <a:r>
              <a:rPr lang="en-US" dirty="0" smtClean="0"/>
              <a:t>, social, health, natural environment) are not currently not measured as often as some of the other indicators. </a:t>
            </a:r>
          </a:p>
          <a:p>
            <a:pPr eaLnBrk="1" hangingPunct="1"/>
            <a:r>
              <a:rPr lang="en-US" dirty="0" smtClean="0"/>
              <a:t>-Data isn’t really available yet at a broad scale (so far 34 stories have been contributed about Sarasota County).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C6EE4F-22A1-4EE4-A113-5C18FB6A7E1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47A0C5-9E24-412A-8DED-D3824E664DA7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A92ECE-4808-4048-AC16-715A4C0B4069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AF635C-1DCC-43C9-8566-48930BB300CD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276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D9EB18-1D6F-47A6-A957-456E9EC95FE9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286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222286-0716-4A38-A139-2D8855F86019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296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8E7E26-D08B-44AB-B3C2-C89C11D8B396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307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88B2A-0CEC-4748-803F-35687437FC1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EBABEB-EEEC-49F5-8CC5-D2B5912C5C33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317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88B2A-0CEC-4748-803F-35687437FC1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88B2A-0CEC-4748-803F-35687437FC12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EF4A1-5B13-46C6-B59C-BF566FE5D3E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88B2A-0CEC-4748-803F-35687437FC1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88B2A-0CEC-4748-803F-35687437FC1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88B2A-0CEC-4748-803F-35687437FC1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41D990-A535-48AE-B9DF-82C18E3EF1EE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04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A0730E-06B7-4912-829A-38A9FDD9A9A2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15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1321DD-D59F-4C03-B5BE-3DC7781D5332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25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21E70-4B71-4EBF-B76E-C1336FE8C308}" type="datetimeFigureOut">
              <a:rPr lang="en-US" smtClean="0"/>
              <a:pPr/>
              <a:t>7/24/2012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6FC9-3BA0-47C3-8277-20671FBD06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21E70-4B71-4EBF-B76E-C1336FE8C308}" type="datetimeFigureOut">
              <a:rPr lang="en-US" smtClean="0"/>
              <a:pPr/>
              <a:t>7/24/2012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6FC9-3BA0-47C3-8277-20671FBD06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21E70-4B71-4EBF-B76E-C1336FE8C308}" type="datetimeFigureOut">
              <a:rPr lang="en-US" smtClean="0"/>
              <a:pPr/>
              <a:t>7/24/2012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6FC9-3BA0-47C3-8277-20671FBD06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F12AF-D085-46A5-AEF9-90619585B0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21E70-4B71-4EBF-B76E-C1336FE8C308}" type="datetimeFigureOut">
              <a:rPr lang="en-US" smtClean="0"/>
              <a:pPr/>
              <a:t>7/24/2012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6FC9-3BA0-47C3-8277-20671FBD06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21E70-4B71-4EBF-B76E-C1336FE8C308}" type="datetimeFigureOut">
              <a:rPr lang="en-US" smtClean="0"/>
              <a:pPr/>
              <a:t>7/24/2012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6FC9-3BA0-47C3-8277-20671FBD06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21E70-4B71-4EBF-B76E-C1336FE8C308}" type="datetimeFigureOut">
              <a:rPr lang="en-US" smtClean="0"/>
              <a:pPr/>
              <a:t>7/24/2012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6FC9-3BA0-47C3-8277-20671FBD06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21E70-4B71-4EBF-B76E-C1336FE8C308}" type="datetimeFigureOut">
              <a:rPr lang="en-US" smtClean="0"/>
              <a:pPr/>
              <a:t>7/24/2012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6FC9-3BA0-47C3-8277-20671FBD06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21E70-4B71-4EBF-B76E-C1336FE8C308}" type="datetimeFigureOut">
              <a:rPr lang="en-US" smtClean="0"/>
              <a:pPr/>
              <a:t>7/24/2012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6FC9-3BA0-47C3-8277-20671FBD06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21E70-4B71-4EBF-B76E-C1336FE8C308}" type="datetimeFigureOut">
              <a:rPr lang="en-US" smtClean="0"/>
              <a:pPr/>
              <a:t>7/24/2012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6FC9-3BA0-47C3-8277-20671FBD06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21E70-4B71-4EBF-B76E-C1336FE8C308}" type="datetimeFigureOut">
              <a:rPr lang="en-US" smtClean="0"/>
              <a:pPr/>
              <a:t>7/24/2012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6FC9-3BA0-47C3-8277-20671FBD06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21E70-4B71-4EBF-B76E-C1336FE8C308}" type="datetimeFigureOut">
              <a:rPr lang="en-US" smtClean="0"/>
              <a:pPr/>
              <a:t>7/24/2012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6FC9-3BA0-47C3-8277-20671FBD06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21E70-4B71-4EBF-B76E-C1336FE8C308}" type="datetimeFigureOut">
              <a:rPr lang="en-US" smtClean="0"/>
              <a:pPr/>
              <a:t>7/24/2012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86FC9-3BA0-47C3-8277-20671FBD06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Chart1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Chart2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aesCu4xPlEQ&amp;feature=plcp&amp;context=C4d8939aVDvjVQa1PpcFNjZNhcQAXbw5vcKqZ8B4eX8K8whGke5W0%3D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U9I1Y_wz0g&amp;feature=plcp&amp;context=C4a6feb1VDvjVQa1PpcFNjZNhcQAXbw5ia4pq7h3xIsPCByvmBMUg%3D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41CSxqLJVc&amp;feature=plcp&amp;context=C4ce3701VDvjVQa1PpcFNjZNhcQAXbw8HQ_pmjBTtRA0Qba9LUyZQ%3D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114800"/>
            <a:ext cx="6400800" cy="17526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E4631C"/>
                </a:solidFill>
              </a:rPr>
              <a:t>Monthly Meeting</a:t>
            </a:r>
          </a:p>
          <a:p>
            <a:pPr algn="r"/>
            <a:r>
              <a:rPr lang="en-US" dirty="0" smtClean="0">
                <a:solidFill>
                  <a:srgbClr val="E4631C"/>
                </a:solidFill>
              </a:rPr>
              <a:t>April 9, 2012</a:t>
            </a:r>
            <a:endParaRPr lang="en-US" dirty="0">
              <a:solidFill>
                <a:srgbClr val="E4631C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 l="51442" t="36111" r="13141" b="38248"/>
          <a:stretch>
            <a:fillRect/>
          </a:stretch>
        </p:blipFill>
        <p:spPr bwMode="auto">
          <a:xfrm>
            <a:off x="3581400" y="762000"/>
            <a:ext cx="4953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0" y="80963"/>
            <a:ext cx="9144000" cy="627062"/>
          </a:xfrm>
        </p:spPr>
        <p:txBody>
          <a:bodyPr/>
          <a:lstStyle/>
          <a:p>
            <a:pPr algn="ctr"/>
            <a:r>
              <a:rPr lang="en-US" sz="3200" smtClean="0"/>
              <a:t>Developing a Community Data Platform</a:t>
            </a:r>
          </a:p>
        </p:txBody>
      </p:sp>
      <p:sp>
        <p:nvSpPr>
          <p:cNvPr id="5" name="Pie 4"/>
          <p:cNvSpPr/>
          <p:nvPr/>
        </p:nvSpPr>
        <p:spPr>
          <a:xfrm>
            <a:off x="2219325" y="1722438"/>
            <a:ext cx="4262438" cy="4306887"/>
          </a:xfrm>
          <a:prstGeom prst="pie">
            <a:avLst>
              <a:gd name="adj1" fmla="val 10764920"/>
              <a:gd name="adj2" fmla="val 1620000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Pie 5"/>
          <p:cNvSpPr/>
          <p:nvPr/>
        </p:nvSpPr>
        <p:spPr>
          <a:xfrm rot="16200000">
            <a:off x="2241550" y="1700213"/>
            <a:ext cx="4262437" cy="4306888"/>
          </a:xfrm>
          <a:prstGeom prst="pie">
            <a:avLst>
              <a:gd name="adj1" fmla="val 10764920"/>
              <a:gd name="adj2" fmla="val 16151452"/>
            </a:avLst>
          </a:prstGeom>
          <a:solidFill>
            <a:schemeClr val="tx2">
              <a:lumMod val="75000"/>
            </a:schemeClr>
          </a:solidFill>
          <a:ln>
            <a:solidFill>
              <a:srgbClr val="528FD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Pie 6"/>
          <p:cNvSpPr/>
          <p:nvPr/>
        </p:nvSpPr>
        <p:spPr>
          <a:xfrm rot="5400000">
            <a:off x="2197100" y="1700213"/>
            <a:ext cx="4262437" cy="4306888"/>
          </a:xfrm>
          <a:prstGeom prst="pie">
            <a:avLst>
              <a:gd name="adj1" fmla="val 10764920"/>
              <a:gd name="adj2" fmla="val 16200000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Pie 7"/>
          <p:cNvSpPr/>
          <p:nvPr/>
        </p:nvSpPr>
        <p:spPr>
          <a:xfrm rot="10800000">
            <a:off x="2219325" y="1677988"/>
            <a:ext cx="4262438" cy="4306887"/>
          </a:xfrm>
          <a:prstGeom prst="pie">
            <a:avLst>
              <a:gd name="adj1" fmla="val 10906179"/>
              <a:gd name="adj2" fmla="val 16200000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16200000" flipH="1">
            <a:off x="1970882" y="1504156"/>
            <a:ext cx="2389188" cy="2359025"/>
          </a:xfrm>
          <a:prstGeom prst="line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 flipV="1">
            <a:off x="4344988" y="1722438"/>
            <a:ext cx="2544762" cy="2155825"/>
          </a:xfrm>
          <a:prstGeom prst="line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4288" y="2174875"/>
            <a:ext cx="175101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b="1" dirty="0">
                <a:solidFill>
                  <a:schemeClr val="tx2">
                    <a:lumMod val="75000"/>
                  </a:schemeClr>
                </a:solidFill>
              </a:rPr>
              <a:t>In-person </a:t>
            </a:r>
            <a:r>
              <a:rPr lang="en-US" sz="1800" dirty="0" err="1">
                <a:solidFill>
                  <a:schemeClr val="tx2">
                    <a:lumMod val="75000"/>
                  </a:schemeClr>
                </a:solidFill>
              </a:rPr>
              <a:t>Convenings</a:t>
            </a:r>
            <a:endParaRPr lang="en-US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19325" y="800100"/>
            <a:ext cx="1751013" cy="922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b="1" dirty="0">
                <a:solidFill>
                  <a:schemeClr val="tx2">
                    <a:lumMod val="75000"/>
                  </a:schemeClr>
                </a:solidFill>
              </a:rPr>
              <a:t>Online 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Gathering of Perspectives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985963" y="2820988"/>
            <a:ext cx="2359025" cy="1057275"/>
          </a:xfrm>
          <a:prstGeom prst="lin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23863" y="3022600"/>
            <a:ext cx="175101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Data 2.0 Sessions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09663" y="2174875"/>
            <a:ext cx="17510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(Other)</a:t>
            </a:r>
          </a:p>
        </p:txBody>
      </p:sp>
      <p:cxnSp>
        <p:nvCxnSpPr>
          <p:cNvPr id="26" name="Straight Connector 25"/>
          <p:cNvCxnSpPr/>
          <p:nvPr/>
        </p:nvCxnSpPr>
        <p:spPr>
          <a:xfrm rot="16200000" flipH="1">
            <a:off x="2928937" y="2465388"/>
            <a:ext cx="2828925" cy="0"/>
          </a:xfrm>
          <a:prstGeom prst="line">
            <a:avLst/>
          </a:prstGeom>
          <a:ln w="50800">
            <a:solidFill>
              <a:schemeClr val="tx2">
                <a:lumMod val="75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0800000" flipV="1">
            <a:off x="4344988" y="3878263"/>
            <a:ext cx="2954337" cy="0"/>
          </a:xfrm>
          <a:prstGeom prst="line">
            <a:avLst/>
          </a:prstGeom>
          <a:ln w="50800">
            <a:solidFill>
              <a:schemeClr val="tx2">
                <a:lumMod val="75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 flipH="1" flipV="1">
            <a:off x="2842419" y="5169694"/>
            <a:ext cx="3003550" cy="1588"/>
          </a:xfrm>
          <a:prstGeom prst="line">
            <a:avLst/>
          </a:prstGeom>
          <a:ln w="50800">
            <a:solidFill>
              <a:schemeClr val="tx2">
                <a:lumMod val="75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401763" y="3879850"/>
            <a:ext cx="2943225" cy="1588"/>
          </a:xfrm>
          <a:prstGeom prst="line">
            <a:avLst/>
          </a:prstGeom>
          <a:ln w="50800">
            <a:solidFill>
              <a:schemeClr val="tx2">
                <a:lumMod val="75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593975" y="2468563"/>
            <a:ext cx="1751013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b="1" dirty="0">
                <a:solidFill>
                  <a:schemeClr val="tx2">
                    <a:lumMod val="75000"/>
                  </a:schemeClr>
                </a:solidFill>
              </a:rPr>
              <a:t>Quality of Life Indicators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344988" y="2468563"/>
            <a:ext cx="1751012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b="1" dirty="0">
                <a:solidFill>
                  <a:schemeClr val="tx2">
                    <a:lumMod val="75000"/>
                  </a:schemeClr>
                </a:solidFill>
              </a:rPr>
              <a:t>Datasets </a:t>
            </a:r>
          </a:p>
          <a:p>
            <a:pPr algn="ctr">
              <a:defRPr/>
            </a:pPr>
            <a:r>
              <a:rPr lang="en-US" sz="2200" b="1" dirty="0">
                <a:solidFill>
                  <a:schemeClr val="tx2">
                    <a:lumMod val="75000"/>
                  </a:schemeClr>
                </a:solidFill>
              </a:rPr>
              <a:t>&amp;</a:t>
            </a:r>
          </a:p>
          <a:p>
            <a:pPr algn="ctr">
              <a:defRPr/>
            </a:pPr>
            <a:r>
              <a:rPr lang="en-US" sz="2200" b="1" dirty="0">
                <a:solidFill>
                  <a:schemeClr val="tx2">
                    <a:lumMod val="75000"/>
                  </a:schemeClr>
                </a:solidFill>
              </a:rPr>
              <a:t>Stewards</a:t>
            </a:r>
          </a:p>
        </p:txBody>
      </p:sp>
      <p:cxnSp>
        <p:nvCxnSpPr>
          <p:cNvPr id="46" name="Straight Connector 45"/>
          <p:cNvCxnSpPr/>
          <p:nvPr/>
        </p:nvCxnSpPr>
        <p:spPr>
          <a:xfrm rot="10800000">
            <a:off x="4343400" y="3878263"/>
            <a:ext cx="2378075" cy="2106612"/>
          </a:xfrm>
          <a:prstGeom prst="line">
            <a:avLst/>
          </a:prstGeom>
          <a:ln w="508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343400" y="4135438"/>
            <a:ext cx="1946275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b="1" dirty="0">
                <a:solidFill>
                  <a:schemeClr val="tx2">
                    <a:lumMod val="75000"/>
                  </a:schemeClr>
                </a:solidFill>
              </a:rPr>
              <a:t>Platform </a:t>
            </a:r>
          </a:p>
          <a:p>
            <a:pPr algn="ctr">
              <a:defRPr/>
            </a:pPr>
            <a:r>
              <a:rPr lang="en-US" sz="2200" b="1" dirty="0">
                <a:solidFill>
                  <a:schemeClr val="tx2">
                    <a:lumMod val="75000"/>
                  </a:schemeClr>
                </a:solidFill>
              </a:rPr>
              <a:t>&amp;</a:t>
            </a:r>
          </a:p>
          <a:p>
            <a:pPr algn="ctr">
              <a:defRPr/>
            </a:pPr>
            <a:r>
              <a:rPr lang="en-US" sz="2200" b="1" dirty="0">
                <a:solidFill>
                  <a:schemeClr val="tx2">
                    <a:lumMod val="75000"/>
                  </a:schemeClr>
                </a:solidFill>
              </a:rPr>
              <a:t>Technologies</a:t>
            </a: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1985963" y="3878263"/>
            <a:ext cx="2357437" cy="2106612"/>
          </a:xfrm>
          <a:prstGeom prst="line">
            <a:avLst/>
          </a:prstGeom>
          <a:ln w="508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730750" y="842963"/>
            <a:ext cx="1751013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Data Stewards Group Meetings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721475" y="2360613"/>
            <a:ext cx="1751013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1:1 with Data Stewards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721475" y="4319588"/>
            <a:ext cx="1751013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Online Community Platform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344988" y="5980113"/>
            <a:ext cx="257492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Synching with other local resources /  technologies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398713" y="4135438"/>
            <a:ext cx="1946275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Reflection for </a:t>
            </a:r>
          </a:p>
          <a:p>
            <a:pPr algn="ctr">
              <a:defRPr/>
            </a:pPr>
            <a:r>
              <a:rPr lang="en-US" sz="22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Decision-Making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66725" y="4505325"/>
            <a:ext cx="17526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Residents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985963" y="5980113"/>
            <a:ext cx="175101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Institutions / Sectors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Method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“Life is Good” stories were gathered on video</a:t>
            </a:r>
          </a:p>
          <a:p>
            <a:pPr eaLnBrk="1" hangingPunct="1"/>
            <a:r>
              <a:rPr lang="en-US" smtClean="0"/>
              <a:t>Stories were coded by domains of well-being</a:t>
            </a:r>
          </a:p>
          <a:p>
            <a:pPr eaLnBrk="1" hangingPunct="1"/>
            <a:r>
              <a:rPr lang="en-US" smtClean="0"/>
              <a:t>Story-teller home addresses have been mapped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7467600" cy="1066800"/>
          </a:xfrm>
        </p:spPr>
        <p:txBody>
          <a:bodyPr/>
          <a:lstStyle/>
          <a:p>
            <a:pPr eaLnBrk="1" hangingPunct="1"/>
            <a:r>
              <a:rPr lang="en-US" sz="2800" smtClean="0"/>
              <a:t>Quick summary of findings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229600" cy="4411663"/>
          </a:xfrm>
        </p:spPr>
        <p:txBody>
          <a:bodyPr/>
          <a:lstStyle/>
          <a:p>
            <a:pPr eaLnBrk="1" hangingPunct="1"/>
            <a:r>
              <a:rPr lang="en-US" sz="2600" smtClean="0"/>
              <a:t>Total # of stories: 35</a:t>
            </a:r>
            <a:endParaRPr lang="en-US" sz="2200" smtClean="0"/>
          </a:p>
          <a:p>
            <a:pPr eaLnBrk="1" hangingPunct="1">
              <a:buFont typeface="Wingdings" pitchFamily="-32" charset="2"/>
              <a:buNone/>
            </a:pPr>
            <a:endParaRPr lang="en-US" sz="2600" smtClean="0"/>
          </a:p>
        </p:txBody>
      </p:sp>
      <p:graphicFrame>
        <p:nvGraphicFramePr>
          <p:cNvPr id="6" name="Chart 5"/>
          <p:cNvGraphicFramePr/>
          <p:nvPr/>
        </p:nvGraphicFramePr>
        <p:xfrm>
          <a:off x="533400" y="1371600"/>
          <a:ext cx="79248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Quality of Life Indicators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smtClean="0"/>
              <a:t>Indicators identified through this process were different from those we currently measure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Quality of Life Indicators</a:t>
            </a:r>
          </a:p>
        </p:txBody>
      </p:sp>
      <p:graphicFrame>
        <p:nvGraphicFramePr>
          <p:cNvPr id="11267" name="Content Placeholder 4"/>
          <p:cNvGraphicFramePr>
            <a:graphicFrameLocks noGrp="1"/>
          </p:cNvGraphicFramePr>
          <p:nvPr>
            <p:ph idx="1"/>
          </p:nvPr>
        </p:nvGraphicFramePr>
        <p:xfrm>
          <a:off x="228600" y="1524000"/>
          <a:ext cx="8915400" cy="5105400"/>
        </p:xfrm>
        <a:graphic>
          <a:graphicData uri="http://schemas.openxmlformats.org/presentationml/2006/ole">
            <p:oleObj spid="_x0000_s2050" r:id="rId4" imgW="8913124" imgH="5108891" progId="Excel.Chart.8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Quality of Life Indicators</a:t>
            </a:r>
          </a:p>
        </p:txBody>
      </p:sp>
      <p:graphicFrame>
        <p:nvGraphicFramePr>
          <p:cNvPr id="12291" name="Content Placeholder 4"/>
          <p:cNvGraphicFramePr>
            <a:graphicFrameLocks noGrp="1"/>
          </p:cNvGraphicFramePr>
          <p:nvPr>
            <p:ph idx="1"/>
          </p:nvPr>
        </p:nvGraphicFramePr>
        <p:xfrm>
          <a:off x="228600" y="1524000"/>
          <a:ext cx="8915400" cy="5105400"/>
        </p:xfrm>
        <a:graphic>
          <a:graphicData uri="http://schemas.openxmlformats.org/presentationml/2006/ole">
            <p:oleObj spid="_x0000_s3074" r:id="rId4" imgW="8913124" imgH="5108891" progId="Excel.Chart.8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Findings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600" smtClean="0"/>
              <a:t>Many stories about recreational indicators</a:t>
            </a:r>
          </a:p>
          <a:p>
            <a:pPr eaLnBrk="1" hangingPunct="1"/>
            <a:r>
              <a:rPr lang="en-US" sz="2600" smtClean="0"/>
              <a:t>Thomas’ story:</a:t>
            </a:r>
          </a:p>
        </p:txBody>
      </p:sp>
      <p:pic>
        <p:nvPicPr>
          <p:cNvPr id="13316" name="Picture 6" descr="Thomas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48200" y="2662238"/>
            <a:ext cx="4038600" cy="2524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Findings</a:t>
            </a:r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600" smtClean="0"/>
              <a:t>Overlap: stories that referred to social indicators often referred to cultural indicators</a:t>
            </a:r>
          </a:p>
          <a:p>
            <a:pPr eaLnBrk="1" hangingPunct="1"/>
            <a:r>
              <a:rPr lang="en-US" sz="2600" smtClean="0"/>
              <a:t>Ruth’s story:</a:t>
            </a:r>
          </a:p>
        </p:txBody>
      </p:sp>
      <p:pic>
        <p:nvPicPr>
          <p:cNvPr id="14340" name="Picture 6" descr="Ruth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48200" y="2662238"/>
            <a:ext cx="4038600" cy="2524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Findings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600" smtClean="0"/>
              <a:t>Overlap: stories that referred to recreational indicators often referred to natural environment indicators as well.</a:t>
            </a:r>
          </a:p>
          <a:p>
            <a:pPr eaLnBrk="1" hangingPunct="1"/>
            <a:r>
              <a:rPr lang="en-US" sz="2600" smtClean="0"/>
              <a:t>Brittny’s story:</a:t>
            </a:r>
          </a:p>
        </p:txBody>
      </p:sp>
      <p:pic>
        <p:nvPicPr>
          <p:cNvPr id="15364" name="Picture 5" descr="Brittny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48200" y="2662238"/>
            <a:ext cx="4038600" cy="2524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Caveats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Only 35 stories so far</a:t>
            </a:r>
          </a:p>
          <a:p>
            <a:pPr eaLnBrk="1" hangingPunct="1"/>
            <a:r>
              <a:rPr lang="en-US" smtClean="0"/>
              <a:t>Inconsistency of prompt</a:t>
            </a:r>
          </a:p>
          <a:p>
            <a:pPr eaLnBrk="1" hangingPunct="1"/>
            <a:r>
              <a:rPr lang="en-US" smtClean="0"/>
              <a:t>Not coded by the story-tellers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Introductions</a:t>
            </a:r>
          </a:p>
          <a:p>
            <a:r>
              <a:rPr lang="en-US" dirty="0" smtClean="0"/>
              <a:t>PLATFORM/TECHNOLOGIES:  </a:t>
            </a:r>
          </a:p>
          <a:p>
            <a:pPr lvl="1"/>
            <a:r>
              <a:rPr lang="en-US" dirty="0" smtClean="0"/>
              <a:t>Update re: collaboration with Urban Institute</a:t>
            </a:r>
            <a:endParaRPr lang="en-US" dirty="0"/>
          </a:p>
          <a:p>
            <a:pPr lvl="0"/>
            <a:r>
              <a:rPr lang="en-US" dirty="0" smtClean="0"/>
              <a:t>DATASETS</a:t>
            </a:r>
          </a:p>
          <a:p>
            <a:pPr lvl="1"/>
            <a:r>
              <a:rPr lang="en-US" dirty="0" smtClean="0"/>
              <a:t>Address </a:t>
            </a:r>
            <a:r>
              <a:rPr lang="en-US" dirty="0"/>
              <a:t>dataset conversion -- for sorting by neighborhoods</a:t>
            </a:r>
          </a:p>
          <a:p>
            <a:pPr lvl="0"/>
            <a:r>
              <a:rPr lang="en-US" dirty="0" smtClean="0"/>
              <a:t>QUALITY OF LIFE INDICATORS</a:t>
            </a:r>
          </a:p>
          <a:p>
            <a:pPr lvl="1"/>
            <a:r>
              <a:rPr lang="en-US" dirty="0" smtClean="0"/>
              <a:t>Life is Good video stories</a:t>
            </a:r>
          </a:p>
          <a:p>
            <a:pPr lvl="1"/>
            <a:r>
              <a:rPr lang="en-US" dirty="0" smtClean="0"/>
              <a:t>Upcoming </a:t>
            </a:r>
            <a:r>
              <a:rPr lang="en-US" dirty="0"/>
              <a:t>Community Data </a:t>
            </a:r>
            <a:r>
              <a:rPr lang="en-US" dirty="0" smtClean="0"/>
              <a:t>2.0 sessions </a:t>
            </a:r>
          </a:p>
          <a:p>
            <a:pPr lvl="0"/>
            <a:r>
              <a:rPr lang="en-US" dirty="0" smtClean="0"/>
              <a:t>REFLECTION</a:t>
            </a:r>
          </a:p>
          <a:p>
            <a:pPr lvl="1"/>
            <a:r>
              <a:rPr lang="en-US" dirty="0" smtClean="0"/>
              <a:t>RCC Community of Practice</a:t>
            </a:r>
          </a:p>
          <a:p>
            <a:pPr lvl="0"/>
            <a:r>
              <a:rPr lang="en-US" dirty="0" smtClean="0"/>
              <a:t>Announcements – Setting next meeting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Questions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Who are potential partners in the most frequently identified domains(culture, rec, social)?</a:t>
            </a:r>
          </a:p>
          <a:p>
            <a:pPr eaLnBrk="1" hangingPunct="1"/>
            <a:r>
              <a:rPr lang="en-US" smtClean="0"/>
              <a:t>How could this process best contribute to the efforts of the Community Data Collaborative?</a:t>
            </a:r>
          </a:p>
          <a:p>
            <a:pPr eaLnBrk="1" hangingPunct="1"/>
            <a:r>
              <a:rPr lang="en-US" smtClean="0"/>
              <a:t>Who else is interested in developing this process?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6764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 Reflection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362200"/>
            <a:ext cx="822960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Final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Announcements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0297"/>
            <a:ext cx="9144000" cy="627768"/>
          </a:xfrm>
        </p:spPr>
        <p:txBody>
          <a:bodyPr>
            <a:noAutofit/>
          </a:bodyPr>
          <a:lstStyle/>
          <a:p>
            <a:r>
              <a:rPr lang="en-US" sz="3900" dirty="0" smtClean="0"/>
              <a:t>Developing a Community Data Platform</a:t>
            </a:r>
            <a:endParaRPr lang="en-US" sz="3900" dirty="0"/>
          </a:p>
        </p:txBody>
      </p:sp>
      <p:sp>
        <p:nvSpPr>
          <p:cNvPr id="5" name="Pie 4"/>
          <p:cNvSpPr/>
          <p:nvPr/>
        </p:nvSpPr>
        <p:spPr>
          <a:xfrm>
            <a:off x="2218938" y="1722712"/>
            <a:ext cx="4262699" cy="4306780"/>
          </a:xfrm>
          <a:prstGeom prst="pie">
            <a:avLst>
              <a:gd name="adj1" fmla="val 10764920"/>
              <a:gd name="adj2" fmla="val 1620000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Pie 5"/>
          <p:cNvSpPr/>
          <p:nvPr/>
        </p:nvSpPr>
        <p:spPr>
          <a:xfrm rot="16200000">
            <a:off x="2240979" y="1700672"/>
            <a:ext cx="4262699" cy="4306780"/>
          </a:xfrm>
          <a:prstGeom prst="pie">
            <a:avLst>
              <a:gd name="adj1" fmla="val 10764920"/>
              <a:gd name="adj2" fmla="val 16151452"/>
            </a:avLst>
          </a:prstGeom>
          <a:solidFill>
            <a:schemeClr val="tx2">
              <a:lumMod val="75000"/>
            </a:schemeClr>
          </a:solidFill>
          <a:ln>
            <a:solidFill>
              <a:srgbClr val="528FD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Pie 6"/>
          <p:cNvSpPr/>
          <p:nvPr/>
        </p:nvSpPr>
        <p:spPr>
          <a:xfrm rot="5400000">
            <a:off x="2196897" y="1700673"/>
            <a:ext cx="4262699" cy="4306780"/>
          </a:xfrm>
          <a:prstGeom prst="pie">
            <a:avLst>
              <a:gd name="adj1" fmla="val 10764920"/>
              <a:gd name="adj2" fmla="val 16200000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Pie 7"/>
          <p:cNvSpPr/>
          <p:nvPr/>
        </p:nvSpPr>
        <p:spPr>
          <a:xfrm rot="10800000">
            <a:off x="2218938" y="1678633"/>
            <a:ext cx="4262699" cy="4306780"/>
          </a:xfrm>
          <a:prstGeom prst="pie">
            <a:avLst>
              <a:gd name="adj1" fmla="val 10906179"/>
              <a:gd name="adj2" fmla="val 16200000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16200000" flipH="1">
            <a:off x="1970719" y="1503771"/>
            <a:ext cx="2388925" cy="2359629"/>
          </a:xfrm>
          <a:prstGeom prst="line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 flipV="1">
            <a:off x="4344996" y="1722712"/>
            <a:ext cx="2545394" cy="2155336"/>
          </a:xfrm>
          <a:prstGeom prst="line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4423" y="2175289"/>
            <a:ext cx="1751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In-person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Convenings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18938" y="799383"/>
            <a:ext cx="17515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Online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Gathering of Perspectives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985366" y="2821620"/>
            <a:ext cx="2359629" cy="1056428"/>
          </a:xfrm>
          <a:prstGeom prst="lin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23350" y="3022047"/>
            <a:ext cx="1751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Data 2.0 Sessions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09613" y="2175289"/>
            <a:ext cx="1751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(Other)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rot="16200000" flipH="1">
            <a:off x="2927973" y="2465788"/>
            <a:ext cx="2829280" cy="1"/>
          </a:xfrm>
          <a:prstGeom prst="line">
            <a:avLst/>
          </a:prstGeom>
          <a:ln w="50800">
            <a:solidFill>
              <a:schemeClr val="tx2">
                <a:lumMod val="75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0800000" flipV="1">
            <a:off x="4344996" y="3878036"/>
            <a:ext cx="2954146" cy="6"/>
          </a:xfrm>
          <a:prstGeom prst="line">
            <a:avLst/>
          </a:prstGeom>
          <a:ln w="50800">
            <a:solidFill>
              <a:schemeClr val="tx2">
                <a:lumMod val="75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 flipH="1" flipV="1">
            <a:off x="2842065" y="5168928"/>
            <a:ext cx="3003481" cy="2383"/>
          </a:xfrm>
          <a:prstGeom prst="line">
            <a:avLst/>
          </a:prstGeom>
          <a:ln w="50800">
            <a:solidFill>
              <a:schemeClr val="tx2">
                <a:lumMod val="75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401435" y="3880432"/>
            <a:ext cx="2943563" cy="1588"/>
          </a:xfrm>
          <a:prstGeom prst="line">
            <a:avLst/>
          </a:prstGeom>
          <a:ln w="50800">
            <a:solidFill>
              <a:schemeClr val="tx2">
                <a:lumMod val="75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593492" y="2468049"/>
            <a:ext cx="1751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</a:rPr>
              <a:t>Quality of Life Indicators</a:t>
            </a:r>
            <a:endParaRPr lang="en-US" sz="2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44998" y="2468049"/>
            <a:ext cx="1751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</a:rPr>
              <a:t>Datasets </a:t>
            </a:r>
          </a:p>
          <a:p>
            <a:pPr algn="ctr"/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</a:rPr>
              <a:t>&amp; </a:t>
            </a:r>
          </a:p>
          <a:p>
            <a:pPr algn="ctr"/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</a:rPr>
              <a:t>Stewards</a:t>
            </a:r>
            <a:endParaRPr lang="en-US" sz="2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rot="10800000">
            <a:off x="4342614" y="3878034"/>
            <a:ext cx="2378144" cy="2107378"/>
          </a:xfrm>
          <a:prstGeom prst="line">
            <a:avLst/>
          </a:prstGeom>
          <a:ln w="508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342612" y="4135575"/>
            <a:ext cx="19465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</a:rPr>
              <a:t>Platform </a:t>
            </a:r>
          </a:p>
          <a:p>
            <a:pPr algn="ctr"/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</a:rPr>
              <a:t>&amp; </a:t>
            </a:r>
          </a:p>
          <a:p>
            <a:pPr algn="ctr"/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</a:rPr>
              <a:t>Technologies</a:t>
            </a:r>
            <a:endParaRPr lang="en-US" sz="2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1985366" y="3878034"/>
            <a:ext cx="2357246" cy="2107378"/>
          </a:xfrm>
          <a:prstGeom prst="line">
            <a:avLst/>
          </a:prstGeom>
          <a:ln w="508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730131" y="842791"/>
            <a:ext cx="1751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Data Stewards Group Meetings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720758" y="2359955"/>
            <a:ext cx="1751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1:1 with Data Stewards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720758" y="4320241"/>
            <a:ext cx="17515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Online Community Platform 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344998" y="5980836"/>
            <a:ext cx="2574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Synching with other local resources /  technologies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398455" y="4135575"/>
            <a:ext cx="19465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Reflection for </a:t>
            </a:r>
          </a:p>
          <a:p>
            <a:pPr algn="ctr"/>
            <a:r>
              <a:rPr lang="en-US" sz="22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Decision-Making</a:t>
            </a:r>
            <a:endParaRPr lang="en-US" sz="22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67432" y="4504907"/>
            <a:ext cx="1751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Residents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985366" y="5980836"/>
            <a:ext cx="1751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Institutions / Sectors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/>
          <a:srcRect l="3232" t="22122" r="8379" b="8072"/>
          <a:stretch>
            <a:fillRect/>
          </a:stretch>
        </p:blipFill>
        <p:spPr bwMode="auto">
          <a:xfrm>
            <a:off x="304800" y="381000"/>
            <a:ext cx="8490543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Collaboration with Urban Institute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dirty="0" smtClean="0"/>
              <a:t>Finalize contract</a:t>
            </a:r>
          </a:p>
          <a:p>
            <a:r>
              <a:rPr lang="en-US" dirty="0" smtClean="0"/>
              <a:t>Upload local datasets by address/neighborhood</a:t>
            </a:r>
          </a:p>
          <a:p>
            <a:r>
              <a:rPr lang="en-US" dirty="0" smtClean="0"/>
              <a:t>“Inhabit” several neighborhood pages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 Dataset Conversion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ID#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Street Address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Zip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Clarifying Qualities of Life that Matter in Sarasota County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Life is Good Video Stories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Purpose </a:t>
            </a:r>
          </a:p>
          <a:p>
            <a:pPr eaLnBrk="1" hangingPunct="1"/>
            <a:r>
              <a:rPr lang="en-US" smtClean="0"/>
              <a:t>Methods</a:t>
            </a:r>
          </a:p>
          <a:p>
            <a:pPr eaLnBrk="1" hangingPunct="1"/>
            <a:r>
              <a:rPr lang="en-US" smtClean="0"/>
              <a:t>Quick summary of findings</a:t>
            </a:r>
          </a:p>
          <a:p>
            <a:pPr lvl="1" eaLnBrk="1" hangingPunct="1"/>
            <a:r>
              <a:rPr lang="en-US" smtClean="0"/>
              <a:t>Examples</a:t>
            </a:r>
          </a:p>
          <a:p>
            <a:pPr eaLnBrk="1" hangingPunct="1"/>
            <a:r>
              <a:rPr lang="en-US" smtClean="0"/>
              <a:t>Caveats</a:t>
            </a:r>
          </a:p>
          <a:p>
            <a:pPr eaLnBrk="1" hangingPunct="1"/>
            <a:r>
              <a:rPr lang="en-US" smtClean="0"/>
              <a:t>Questions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Purpose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4411663"/>
          </a:xfrm>
        </p:spPr>
        <p:txBody>
          <a:bodyPr/>
          <a:lstStyle/>
          <a:p>
            <a:pPr eaLnBrk="1" hangingPunct="1"/>
            <a:r>
              <a:rPr lang="en-US" smtClean="0"/>
              <a:t>Furthering the identification of Quality of Life indicators that matter most to citizens of Sarasota County.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509</Words>
  <Application>Microsoft Office PowerPoint</Application>
  <PresentationFormat>On-screen Show (4:3)</PresentationFormat>
  <Paragraphs>133</Paragraphs>
  <Slides>22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Microsoft Office Excel Chart</vt:lpstr>
      <vt:lpstr>Slide 1</vt:lpstr>
      <vt:lpstr>Agenda</vt:lpstr>
      <vt:lpstr>Developing a Community Data Platform</vt:lpstr>
      <vt:lpstr>Slide 4</vt:lpstr>
      <vt:lpstr>Collaboration with Urban Institute</vt:lpstr>
      <vt:lpstr>Address Dataset Conversion</vt:lpstr>
      <vt:lpstr>Clarifying Qualities of Life that Matter in Sarasota County </vt:lpstr>
      <vt:lpstr>Outline</vt:lpstr>
      <vt:lpstr>Purpose</vt:lpstr>
      <vt:lpstr>Developing a Community Data Platform</vt:lpstr>
      <vt:lpstr>Method</vt:lpstr>
      <vt:lpstr>Quick summary of findings</vt:lpstr>
      <vt:lpstr>Quality of Life Indicators</vt:lpstr>
      <vt:lpstr>Quality of Life Indicators</vt:lpstr>
      <vt:lpstr>Quality of Life Indicators</vt:lpstr>
      <vt:lpstr>Findings</vt:lpstr>
      <vt:lpstr>Findings</vt:lpstr>
      <vt:lpstr>Findings</vt:lpstr>
      <vt:lpstr>Caveats</vt:lpstr>
      <vt:lpstr>Questions</vt:lpstr>
      <vt:lpstr>  Reflection</vt:lpstr>
      <vt:lpstr>Final Announcements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apinto</dc:creator>
  <cp:lastModifiedBy>apinto</cp:lastModifiedBy>
  <cp:revision>6</cp:revision>
  <dcterms:created xsi:type="dcterms:W3CDTF">2012-04-09T13:37:33Z</dcterms:created>
  <dcterms:modified xsi:type="dcterms:W3CDTF">2012-07-24T18:13:30Z</dcterms:modified>
</cp:coreProperties>
</file>